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IBM Plex Sans" panose="020B0604020202020204" charset="0"/>
      <p:regular r:id="rId25"/>
    </p:embeddedFont>
    <p:embeddedFont>
      <p:font typeface="IBM Plex Sans Bold" panose="020B0604020202020204" charset="0"/>
      <p:regular r:id="rId26"/>
    </p:embeddedFont>
    <p:embeddedFont>
      <p:font typeface="Arimo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07379" y="1152242"/>
            <a:ext cx="551921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699204" y="9258300"/>
            <a:ext cx="560096" cy="1028700"/>
            <a:chOff x="0" y="0"/>
            <a:chExt cx="189465" cy="34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465" cy="347980"/>
            </a:xfrm>
            <a:custGeom>
              <a:avLst/>
              <a:gdLst/>
              <a:ahLst/>
              <a:cxnLst/>
              <a:rect l="l" t="t" r="r" b="b"/>
              <a:pathLst>
                <a:path w="189465" h="347980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F7A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r="21757"/>
          <a:stretch>
            <a:fillRect/>
          </a:stretch>
        </p:blipFill>
        <p:spPr>
          <a:xfrm>
            <a:off x="-3338202" y="0"/>
            <a:ext cx="9685874" cy="61896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r="17742"/>
          <a:stretch>
            <a:fillRect/>
          </a:stretch>
        </p:blipFill>
        <p:spPr>
          <a:xfrm>
            <a:off x="-3196166" y="5539673"/>
            <a:ext cx="9543838" cy="612350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236976" y="2278782"/>
            <a:ext cx="8742276" cy="3910835"/>
            <a:chOff x="0" y="104775"/>
            <a:chExt cx="11656368" cy="5214447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11656368" cy="415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40"/>
                </a:lnSpc>
              </a:pPr>
              <a:r>
                <a:rPr lang="en-US" sz="9000" dirty="0">
                  <a:solidFill>
                    <a:srgbClr val="FFFFFF"/>
                  </a:solidFill>
                  <a:latin typeface="IBM Plex Sans Bold"/>
                </a:rPr>
                <a:t>Alimentos e </a:t>
              </a:r>
              <a:r>
                <a:rPr lang="en-US" sz="9000" dirty="0" err="1">
                  <a:solidFill>
                    <a:srgbClr val="FFFFFF"/>
                  </a:solidFill>
                  <a:latin typeface="IBM Plex Sans Bold"/>
                </a:rPr>
                <a:t>bebidas</a:t>
              </a:r>
              <a:r>
                <a:rPr lang="en-US" sz="9000" dirty="0">
                  <a:solidFill>
                    <a:srgbClr val="FFFFFF"/>
                  </a:solidFill>
                  <a:latin typeface="IBM Plex Sans Bold"/>
                </a:rPr>
                <a:t>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14926"/>
              <a:ext cx="11656368" cy="704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5000" dirty="0" err="1" smtClean="0">
                  <a:solidFill>
                    <a:srgbClr val="FF7A00"/>
                  </a:solidFill>
                  <a:latin typeface="IBM Plex Sans"/>
                </a:rPr>
                <a:t>Cadeia</a:t>
              </a:r>
              <a:r>
                <a:rPr lang="en-US" sz="5000" dirty="0" smtClean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5000" dirty="0" err="1" smtClean="0">
                  <a:solidFill>
                    <a:srgbClr val="FF7A00"/>
                  </a:solidFill>
                  <a:latin typeface="IBM Plex Sans"/>
                </a:rPr>
                <a:t>produtiva</a:t>
              </a:r>
              <a:r>
                <a:rPr lang="en-US" sz="5000" dirty="0" smtClean="0">
                  <a:solidFill>
                    <a:srgbClr val="FF7A00"/>
                  </a:solidFill>
                  <a:latin typeface="IBM Plex Sans"/>
                </a:rPr>
                <a:t> </a:t>
              </a:r>
              <a:endParaRPr lang="en-US" sz="5000" dirty="0">
                <a:solidFill>
                  <a:srgbClr val="FF7A00"/>
                </a:solidFill>
                <a:latin typeface="IBM Plex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0098" b="40098"/>
          <a:stretch>
            <a:fillRect/>
          </a:stretch>
        </p:blipFill>
        <p:spPr>
          <a:xfrm>
            <a:off x="1423223" y="2640491"/>
            <a:ext cx="15441555" cy="66178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0608" b="40608"/>
          <a:stretch>
            <a:fillRect/>
          </a:stretch>
        </p:blipFill>
        <p:spPr>
          <a:xfrm>
            <a:off x="979490" y="2640491"/>
            <a:ext cx="16279810" cy="66178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065" r="1065"/>
          <a:stretch>
            <a:fillRect/>
          </a:stretch>
        </p:blipFill>
        <p:spPr>
          <a:xfrm>
            <a:off x="483695" y="2640491"/>
            <a:ext cx="17271400" cy="661780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Jacareí - SP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14067125" y="9304237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611" y="2727410"/>
            <a:ext cx="16864777" cy="62357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São Sebastião - SP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sp>
        <p:nvSpPr>
          <p:cNvPr id="6" name="Retângulo 5"/>
          <p:cNvSpPr/>
          <p:nvPr/>
        </p:nvSpPr>
        <p:spPr>
          <a:xfrm>
            <a:off x="13868400" y="8963126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662" b="27264"/>
          <a:stretch>
            <a:fillRect/>
          </a:stretch>
        </p:blipFill>
        <p:spPr>
          <a:xfrm>
            <a:off x="0" y="4304037"/>
            <a:ext cx="18288000" cy="5982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0326" b="20326"/>
          <a:stretch>
            <a:fillRect/>
          </a:stretch>
        </p:blipFill>
        <p:spPr>
          <a:xfrm>
            <a:off x="89680" y="3996909"/>
            <a:ext cx="1848907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57516" y="1563675"/>
            <a:ext cx="81534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680"/>
              </a:lnSpc>
            </a:pPr>
            <a:r>
              <a:rPr lang="en-US" sz="6400" dirty="0" err="1" smtClean="0">
                <a:solidFill>
                  <a:srgbClr val="FF7A00"/>
                </a:solidFill>
                <a:latin typeface="IBM Plex Sans Bold"/>
              </a:rPr>
              <a:t>Produtos</a:t>
            </a:r>
            <a:r>
              <a:rPr lang="en-US" sz="6400" dirty="0" smtClean="0">
                <a:solidFill>
                  <a:srgbClr val="FF7A00"/>
                </a:solidFill>
                <a:latin typeface="IBM Plex Sans Bold"/>
              </a:rPr>
              <a:t> </a:t>
            </a:r>
            <a:r>
              <a:rPr lang="en-US" sz="6400" dirty="0" err="1" smtClean="0">
                <a:solidFill>
                  <a:srgbClr val="FF7A00"/>
                </a:solidFill>
                <a:latin typeface="IBM Plex Sans Bold"/>
              </a:rPr>
              <a:t>i</a:t>
            </a:r>
            <a:r>
              <a:rPr lang="en-US" sz="6400" dirty="0" err="1" smtClean="0">
                <a:solidFill>
                  <a:srgbClr val="FF7A00"/>
                </a:solidFill>
                <a:latin typeface="IBM Plex Sans Bold"/>
              </a:rPr>
              <a:t>mportados</a:t>
            </a:r>
            <a:endParaRPr lang="en-US" sz="6400" dirty="0">
              <a:solidFill>
                <a:srgbClr val="FF7A00"/>
              </a:solidFill>
              <a:latin typeface="IBM Plex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São José dos Campos - SP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973" r="2973"/>
          <a:stretch>
            <a:fillRect/>
          </a:stretch>
        </p:blipFill>
        <p:spPr>
          <a:xfrm>
            <a:off x="3354652" y="2842341"/>
            <a:ext cx="11561831" cy="574411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277600" y="8641957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Taubaté - SP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2944" y="3182821"/>
            <a:ext cx="13002113" cy="607547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963400" y="9267305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Caçapava - SP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514" b="514"/>
          <a:stretch>
            <a:fillRect/>
          </a:stretch>
        </p:blipFill>
        <p:spPr>
          <a:xfrm>
            <a:off x="3371516" y="3182821"/>
            <a:ext cx="11746318" cy="545421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430000" y="8658511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FF7A00"/>
                  </a:solidFill>
                  <a:latin typeface="IBM Plex Sans Bold"/>
                </a:rPr>
                <a:t>Jacareí</a:t>
              </a:r>
              <a:r>
                <a:rPr lang="en-US" sz="7200" dirty="0">
                  <a:solidFill>
                    <a:srgbClr val="FF7A00"/>
                  </a:solidFill>
                  <a:latin typeface="IBM Plex Sans Bold"/>
                </a:rPr>
                <a:t> - SP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3510" y="2891712"/>
            <a:ext cx="12540981" cy="590914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734800" y="8800852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6260" b="16260"/>
          <a:stretch>
            <a:fillRect/>
          </a:stretch>
        </p:blipFill>
        <p:spPr>
          <a:xfrm>
            <a:off x="-1" y="3162301"/>
            <a:ext cx="13771767" cy="712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91000" y="1104900"/>
            <a:ext cx="8163115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680"/>
              </a:lnSpc>
            </a:pPr>
            <a:r>
              <a:rPr lang="en-US" sz="6400" dirty="0" err="1">
                <a:solidFill>
                  <a:srgbClr val="FF7A00"/>
                </a:solidFill>
                <a:latin typeface="IBM Plex Sans Bold"/>
              </a:rPr>
              <a:t>Transporte</a:t>
            </a:r>
            <a:r>
              <a:rPr lang="en-US" sz="6400" dirty="0">
                <a:solidFill>
                  <a:srgbClr val="FF7A00"/>
                </a:solidFill>
                <a:latin typeface="IBM Plex Sans Bold"/>
              </a:rPr>
              <a:t> e Rota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3944600" y="5067300"/>
            <a:ext cx="388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  <a:t>Modais utilizados;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  <a:t>Principais rodovias;</a:t>
            </a:r>
          </a:p>
          <a:p>
            <a:endParaRPr lang="pt-B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  <a:t>Principal malha ferroviária.</a:t>
            </a:r>
            <a:endParaRPr lang="pt-BR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82480" y="2301990"/>
            <a:ext cx="9676820" cy="568302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200" y="1485900"/>
            <a:ext cx="6210300" cy="7536408"/>
            <a:chOff x="-762000" y="-481140"/>
            <a:chExt cx="8280400" cy="10048542"/>
          </a:xfrm>
        </p:grpSpPr>
        <p:sp>
          <p:nvSpPr>
            <p:cNvPr id="4" name="TextBox 4"/>
            <p:cNvSpPr txBox="1"/>
            <p:nvPr/>
          </p:nvSpPr>
          <p:spPr>
            <a:xfrm>
              <a:off x="-762000" y="-481140"/>
              <a:ext cx="8280400" cy="28383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8305"/>
                </a:lnSpc>
              </a:pP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Rod. </a:t>
              </a:r>
              <a:r>
                <a:rPr lang="en-US" sz="6400" dirty="0" err="1">
                  <a:solidFill>
                    <a:srgbClr val="FF7A00"/>
                  </a:solidFill>
                  <a:latin typeface="IBM Plex Sans Bold"/>
                </a:rPr>
                <a:t>Presidente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 Dutra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82600" y="3582859"/>
              <a:ext cx="7721600" cy="59845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Conhecida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como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Via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Dutra;</a:t>
              </a: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Rodovia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federal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;</a:t>
              </a: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São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Paulo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ao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Rio de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Janeiro;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/>
              </a:r>
              <a:br>
                <a:rPr lang="en-US" sz="3000" dirty="0">
                  <a:solidFill>
                    <a:srgbClr val="FFFFFF"/>
                  </a:solidFill>
                  <a:latin typeface="IBM Plex Sans"/>
                </a:rPr>
              </a:b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Faz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parte da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rodovia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BR-116;</a:t>
              </a: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São José dos Campos,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Jacareí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Caçapava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e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Taubaté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.</a:t>
              </a:r>
            </a:p>
            <a:p>
              <a:pPr>
                <a:lnSpc>
                  <a:spcPts val="3030"/>
                </a:lnSpc>
              </a:pPr>
              <a:endParaRPr lang="en-US" sz="3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" name="Retângulo 5"/>
          <p:cNvSpPr/>
          <p:nvPr/>
        </p:nvSpPr>
        <p:spPr>
          <a:xfrm>
            <a:off x="13831619" y="7985010"/>
            <a:ext cx="339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https://www.google.com.br/maps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517962"/>
            <a:ext cx="8115300" cy="525107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442512"/>
            <a:ext cx="7947141" cy="9260344"/>
            <a:chOff x="0" y="-9525"/>
            <a:chExt cx="10596188" cy="123471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596188" cy="4391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6400" dirty="0" err="1">
                  <a:solidFill>
                    <a:srgbClr val="FF7A00"/>
                  </a:solidFill>
                  <a:latin typeface="IBM Plex Sans Bold"/>
                </a:rPr>
                <a:t>Rodovia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 </a:t>
              </a:r>
              <a:r>
                <a:rPr lang="en-US" sz="6400" dirty="0" err="1">
                  <a:solidFill>
                    <a:srgbClr val="FF7A00"/>
                  </a:solidFill>
                  <a:latin typeface="IBM Plex Sans Bold"/>
                </a:rPr>
                <a:t>Ayrton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 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Senna/</a:t>
              </a:r>
              <a:r>
                <a:rPr lang="en-US" sz="6400" dirty="0" err="1">
                  <a:solidFill>
                    <a:srgbClr val="FF7A00"/>
                  </a:solidFill>
                  <a:latin typeface="IBM Plex Sans Bold"/>
                </a:rPr>
                <a:t>Carvalho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 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Pinto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677383"/>
              <a:ext cx="9816631" cy="7660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 lang="en-US" sz="2424" dirty="0">
                <a:solidFill>
                  <a:srgbClr val="FFFFFF"/>
                </a:solidFill>
                <a:latin typeface="IBM Plex Sans"/>
              </a:endParaRPr>
            </a:p>
            <a:p>
              <a:pPr>
                <a:lnSpc>
                  <a:spcPts val="3152"/>
                </a:lnSpc>
              </a:pPr>
              <a:endParaRPr lang="en-US" sz="36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Rodovia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Governador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Carvalho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Pinto;</a:t>
              </a: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Entroncamento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com a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Rodovia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Ayrton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Senna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em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 </a:t>
              </a:r>
              <a:r>
                <a:rPr lang="en-US" sz="3000" dirty="0" err="1" smtClean="0">
                  <a:solidFill>
                    <a:srgbClr val="FFFFFF"/>
                  </a:solidFill>
                  <a:latin typeface="IBM Plex Sans"/>
                </a:rPr>
                <a:t>Guararema</a:t>
              </a:r>
              <a:r>
                <a:rPr lang="en-US" sz="3000" dirty="0" smtClean="0">
                  <a:solidFill>
                    <a:srgbClr val="FFFFFF"/>
                  </a:solidFill>
                  <a:latin typeface="IBM Plex Sans"/>
                </a:rPr>
                <a:t>;</a:t>
              </a: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Termina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em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Taubaté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, no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cruzamento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com a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Rodovia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Oswaldo Cruz que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liga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Taubaté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a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cidade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de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Ubatuba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. </a:t>
              </a: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>
                <a:lnSpc>
                  <a:spcPts val="3152"/>
                </a:lnSpc>
              </a:pPr>
              <a:endParaRPr lang="en-US" sz="2424" dirty="0">
                <a:solidFill>
                  <a:srgbClr val="FFFFFF"/>
                </a:solidFill>
                <a:latin typeface="IBM Plex Sans"/>
              </a:endParaRPr>
            </a:p>
            <a:p>
              <a:pPr>
                <a:lnSpc>
                  <a:spcPts val="3152"/>
                </a:lnSpc>
              </a:pPr>
              <a:endParaRPr lang="en-US" sz="2424" dirty="0">
                <a:solidFill>
                  <a:srgbClr val="FFFFFF"/>
                </a:solidFill>
                <a:latin typeface="IBM Plex Sans"/>
              </a:endParaRPr>
            </a:p>
            <a:p>
              <a:pPr>
                <a:lnSpc>
                  <a:spcPts val="3152"/>
                </a:lnSpc>
              </a:pPr>
              <a:endParaRPr lang="en-US" sz="2424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sp>
        <p:nvSpPr>
          <p:cNvPr id="6" name="Retângulo 5"/>
          <p:cNvSpPr/>
          <p:nvPr/>
        </p:nvSpPr>
        <p:spPr>
          <a:xfrm>
            <a:off x="13716000" y="7830274"/>
            <a:ext cx="339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https://www.google.com.br/maps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61342"/>
            <a:ext cx="4507253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10"/>
              </a:lnSpc>
            </a:pPr>
            <a:r>
              <a:rPr lang="en-US" sz="8675">
                <a:solidFill>
                  <a:srgbClr val="FFFFFF"/>
                </a:solidFill>
                <a:latin typeface="IBM Plex Sans Bold"/>
              </a:rPr>
              <a:t>Conheça a Equipe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29404" y="1266825"/>
            <a:ext cx="3196764" cy="1444205"/>
            <a:chOff x="0" y="0"/>
            <a:chExt cx="4262352" cy="1925606"/>
          </a:xfrm>
        </p:grpSpPr>
        <p:sp>
          <p:nvSpPr>
            <p:cNvPr id="4" name="TextBox 4"/>
            <p:cNvSpPr txBox="1"/>
            <p:nvPr/>
          </p:nvSpPr>
          <p:spPr>
            <a:xfrm>
              <a:off x="0" y="603371"/>
              <a:ext cx="4262352" cy="81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7A00"/>
                  </a:solidFill>
                  <a:latin typeface="IBM Plex Sans"/>
                </a:rPr>
                <a:t>Responsável pelos dados da cadeia produtiva.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27250"/>
              <a:ext cx="4262352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7869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 err="1" smtClean="0">
                  <a:solidFill>
                    <a:srgbClr val="FFFFFF"/>
                  </a:solidFill>
                  <a:latin typeface="IBM Plex Sans Bold"/>
                </a:rPr>
                <a:t>Cauã</a:t>
              </a: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 Francesco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29404" y="7180798"/>
            <a:ext cx="3196764" cy="1701645"/>
            <a:chOff x="0" y="-27869"/>
            <a:chExt cx="4262352" cy="2268859"/>
          </a:xfrm>
        </p:grpSpPr>
        <p:sp>
          <p:nvSpPr>
            <p:cNvPr id="8" name="TextBox 8"/>
            <p:cNvSpPr txBox="1"/>
            <p:nvPr/>
          </p:nvSpPr>
          <p:spPr>
            <a:xfrm>
              <a:off x="0" y="634486"/>
              <a:ext cx="4262352" cy="1112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04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FF7A00"/>
                  </a:solidFill>
                  <a:latin typeface="IBM Plex Sans"/>
                </a:rPr>
                <a:t>Scrum Master  </a:t>
              </a:r>
            </a:p>
            <a:p>
              <a:pPr>
                <a:lnSpc>
                  <a:spcPts val="2204"/>
                </a:lnSpc>
                <a:spcBef>
                  <a:spcPct val="0"/>
                </a:spcBef>
              </a:pPr>
              <a:r>
                <a:rPr lang="en-US" dirty="0" err="1">
                  <a:solidFill>
                    <a:srgbClr val="FF7A00"/>
                  </a:solidFill>
                  <a:latin typeface="IBM Plex Sans"/>
                </a:rPr>
                <a:t>Responsável</a:t>
              </a:r>
              <a:r>
                <a:rPr lang="en-US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dirty="0" err="1">
                  <a:solidFill>
                    <a:srgbClr val="FF7A00"/>
                  </a:solidFill>
                  <a:latin typeface="IBM Plex Sans"/>
                </a:rPr>
                <a:t>pelos</a:t>
              </a:r>
              <a:r>
                <a:rPr lang="en-US" dirty="0">
                  <a:solidFill>
                    <a:srgbClr val="FF7A00"/>
                  </a:solidFill>
                  <a:latin typeface="IBM Plex Sans"/>
                </a:rPr>
                <a:t> dados de </a:t>
              </a:r>
              <a:r>
                <a:rPr lang="en-US" dirty="0" err="1">
                  <a:solidFill>
                    <a:srgbClr val="FF7A00"/>
                  </a:solidFill>
                  <a:latin typeface="IBM Plex Sans"/>
                </a:rPr>
                <a:t>exportação</a:t>
              </a:r>
              <a:r>
                <a:rPr lang="en-US" dirty="0">
                  <a:solidFill>
                    <a:srgbClr val="FF7A00"/>
                  </a:solidFill>
                  <a:latin typeface="IBM Plex Sans"/>
                </a:rPr>
                <a:t>.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44750"/>
              <a:ext cx="4262352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7869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Isabella Santos 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29404" y="2826787"/>
            <a:ext cx="3196764" cy="1758530"/>
            <a:chOff x="0" y="0"/>
            <a:chExt cx="4262352" cy="23447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03371"/>
              <a:ext cx="4262352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7A00"/>
                  </a:solidFill>
                  <a:latin typeface="IBM Plex Sans"/>
                </a:rPr>
                <a:t>Responsável pela pesquisa de transporte e rota. E também, pela apresentação.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46350"/>
              <a:ext cx="4262352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IBM Plex Sans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7869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 err="1" smtClean="0">
                  <a:solidFill>
                    <a:srgbClr val="FFFFFF"/>
                  </a:solidFill>
                  <a:latin typeface="IBM Plex Sans Bold"/>
                </a:rPr>
                <a:t>Cristiene</a:t>
              </a: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 </a:t>
              </a:r>
              <a:r>
                <a:rPr lang="en-US" sz="2400" spc="-72" dirty="0" err="1" smtClean="0">
                  <a:solidFill>
                    <a:srgbClr val="FFFFFF"/>
                  </a:solidFill>
                  <a:latin typeface="IBM Plex Sans Bold"/>
                </a:rPr>
                <a:t>Veloso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77321" y="1028700"/>
            <a:ext cx="3196764" cy="1377829"/>
            <a:chOff x="0" y="0"/>
            <a:chExt cx="4262352" cy="183710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02666"/>
              <a:ext cx="4262352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Responsável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pelos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dados de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importação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. E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também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, pela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apresentação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.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Mariana Silva 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29404" y="4909846"/>
            <a:ext cx="3196764" cy="1758530"/>
            <a:chOff x="0" y="0"/>
            <a:chExt cx="4262352" cy="234470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03371"/>
              <a:ext cx="4262352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P.O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Responsável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pela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formação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conclusão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46350"/>
              <a:ext cx="4262352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7869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Igor Santos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77321" y="3017137"/>
            <a:ext cx="3196764" cy="1377829"/>
            <a:chOff x="0" y="0"/>
            <a:chExt cx="4262352" cy="183710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02666"/>
              <a:ext cx="4262352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Responsável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por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tirar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os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dados da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importância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cadeia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produtiva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,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na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RM VALE.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>
                  <a:solidFill>
                    <a:srgbClr val="FFFFFF"/>
                  </a:solidFill>
                  <a:latin typeface="IBM Plex Sans Bold"/>
                </a:rPr>
                <a:t>Maria </a:t>
              </a: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Barbosa</a:t>
              </a:r>
              <a:r>
                <a:rPr lang="en-US" sz="2400" spc="-72" dirty="0" smtClean="0">
                  <a:solidFill>
                    <a:srgbClr val="FFFFFF"/>
                  </a:solidFill>
                  <a:latin typeface="IBM Plex Sans"/>
                </a:rPr>
                <a:t> </a:t>
              </a:r>
              <a:endParaRPr lang="en-US" sz="2400" spc="-72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77321" y="4986338"/>
            <a:ext cx="3196764" cy="1692154"/>
            <a:chOff x="0" y="0"/>
            <a:chExt cx="4262352" cy="2256206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02666"/>
              <a:ext cx="4262352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Responsável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por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tirar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os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dados de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faturamento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do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Comex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Stat. E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também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, pela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apresentação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.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 err="1" smtClean="0">
                  <a:solidFill>
                    <a:srgbClr val="FFFFFF"/>
                  </a:solidFill>
                  <a:latin typeface="IBM Plex Sans Bold"/>
                </a:rPr>
                <a:t>Matheus</a:t>
              </a:r>
              <a:r>
                <a:rPr lang="en-US" sz="2400" spc="-72" dirty="0" smtClean="0">
                  <a:solidFill>
                    <a:srgbClr val="FFFFFF"/>
                  </a:solidFill>
                  <a:latin typeface="IBM Plex Sans Bold"/>
                </a:rPr>
                <a:t> Roque 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477321" y="7201700"/>
            <a:ext cx="3196764" cy="1377829"/>
            <a:chOff x="0" y="0"/>
            <a:chExt cx="4262352" cy="1837106"/>
          </a:xfrm>
        </p:grpSpPr>
        <p:sp>
          <p:nvSpPr>
            <p:cNvPr id="29" name="TextBox 29"/>
            <p:cNvSpPr txBox="1"/>
            <p:nvPr/>
          </p:nvSpPr>
          <p:spPr>
            <a:xfrm>
              <a:off x="0" y="602666"/>
              <a:ext cx="4262352" cy="1234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Responsável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pela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pesquisa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de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campa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geral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 da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exportação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. E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também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, pela </a:t>
              </a:r>
              <a:r>
                <a:rPr lang="en-US" sz="1800" dirty="0" err="1">
                  <a:solidFill>
                    <a:srgbClr val="FF7A00"/>
                  </a:solidFill>
                  <a:latin typeface="IBM Plex Sans"/>
                </a:rPr>
                <a:t>apresentação</a:t>
              </a:r>
              <a:r>
                <a:rPr lang="en-US" sz="1800" dirty="0">
                  <a:solidFill>
                    <a:srgbClr val="FF7A00"/>
                  </a:solidFill>
                  <a:latin typeface="IBM Plex Sans"/>
                </a:rPr>
                <a:t>.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426235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72" dirty="0">
                  <a:solidFill>
                    <a:srgbClr val="FFFFFF"/>
                  </a:solidFill>
                  <a:latin typeface="IBM Plex Sans Bold"/>
                </a:rPr>
                <a:t>Thales Almeida  </a:t>
              </a:r>
              <a:endParaRPr lang="en-US" sz="2400" spc="-72" dirty="0">
                <a:solidFill>
                  <a:srgbClr val="FFFFFF"/>
                </a:solidFill>
                <a:latin typeface="IBM Plex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25162" y="1495777"/>
            <a:ext cx="8234138" cy="729544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6835" y="621327"/>
            <a:ext cx="7029012" cy="7633804"/>
            <a:chOff x="-42487" y="0"/>
            <a:chExt cx="9372016" cy="10178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329529" cy="63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43"/>
                </a:lnSpc>
              </a:pPr>
              <a:endParaRPr dirty="0"/>
            </a:p>
            <a:p>
              <a:pPr algn="ctr">
                <a:lnSpc>
                  <a:spcPts val="9343"/>
                </a:lnSpc>
              </a:pPr>
              <a:r>
                <a:rPr lang="en-US" sz="7200" dirty="0" err="1">
                  <a:solidFill>
                    <a:srgbClr val="FF7A00"/>
                  </a:solidFill>
                  <a:latin typeface="IBM Plex Sans Bold"/>
                </a:rPr>
                <a:t>Rodovia</a:t>
              </a:r>
              <a:r>
                <a:rPr lang="en-US" sz="7200" dirty="0">
                  <a:solidFill>
                    <a:srgbClr val="FF7A00"/>
                  </a:solidFill>
                  <a:latin typeface="IBM Plex Sans Bold"/>
                </a:rPr>
                <a:t> dos </a:t>
              </a:r>
              <a:r>
                <a:rPr lang="en-US" sz="7200" dirty="0" err="1">
                  <a:solidFill>
                    <a:srgbClr val="FF7A00"/>
                  </a:solidFill>
                  <a:latin typeface="IBM Plex Sans Bold"/>
                </a:rPr>
                <a:t>Tamoios</a:t>
              </a:r>
              <a:endParaRPr lang="en-US" sz="7200" dirty="0">
                <a:solidFill>
                  <a:srgbClr val="FF7A00"/>
                </a:solidFill>
                <a:latin typeface="IBM Plex Sans Bold"/>
              </a:endParaRPr>
            </a:p>
            <a:p>
              <a:pPr marL="0" lvl="0" indent="0" algn="ctr">
                <a:lnSpc>
                  <a:spcPts val="9343"/>
                </a:lnSpc>
              </a:pPr>
              <a:endParaRPr lang="en-US" sz="7786" dirty="0">
                <a:solidFill>
                  <a:srgbClr val="FF7A00"/>
                </a:solidFill>
                <a:latin typeface="IBM Plex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2487" y="6337096"/>
              <a:ext cx="8643159" cy="3841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9"/>
                </a:lnSpc>
              </a:pPr>
              <a:endParaRPr dirty="0"/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Liga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São José dos Campos a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Caraguatatuba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;</a:t>
              </a: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  <a:p>
              <a:pPr marL="342900" indent="-342900">
                <a:lnSpc>
                  <a:spcPts val="3152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É a principal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ligação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entre o Vale do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Paraíba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o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Litoral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Norte do </a:t>
              </a:r>
              <a:r>
                <a:rPr lang="en-US" sz="3000" dirty="0" err="1">
                  <a:solidFill>
                    <a:srgbClr val="FFFFFF"/>
                  </a:solidFill>
                  <a:latin typeface="IBM Plex Sans"/>
                </a:rPr>
                <a:t>estado</a:t>
              </a:r>
              <a:r>
                <a:rPr lang="en-US" sz="3000" dirty="0">
                  <a:solidFill>
                    <a:srgbClr val="FFFFFF"/>
                  </a:solidFill>
                  <a:latin typeface="IBM Plex Sans"/>
                </a:rPr>
                <a:t> de São Paulo. </a:t>
              </a:r>
              <a:endParaRPr lang="en-US" sz="3000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sp>
        <p:nvSpPr>
          <p:cNvPr id="6" name="Retângulo 5"/>
          <p:cNvSpPr/>
          <p:nvPr/>
        </p:nvSpPr>
        <p:spPr>
          <a:xfrm>
            <a:off x="13866255" y="8791223"/>
            <a:ext cx="339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https://www.google.com.br/maps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420"/>
          <a:stretch>
            <a:fillRect/>
          </a:stretch>
        </p:blipFill>
        <p:spPr>
          <a:xfrm>
            <a:off x="5978531" y="1028700"/>
            <a:ext cx="11280769" cy="83417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82995" y="0"/>
            <a:ext cx="6482369" cy="9197054"/>
            <a:chOff x="0" y="-3908068"/>
            <a:chExt cx="8643159" cy="12262738"/>
          </a:xfrm>
        </p:grpSpPr>
        <p:sp>
          <p:nvSpPr>
            <p:cNvPr id="4" name="TextBox 4"/>
            <p:cNvSpPr txBox="1"/>
            <p:nvPr/>
          </p:nvSpPr>
          <p:spPr>
            <a:xfrm>
              <a:off x="205459" y="-3908068"/>
              <a:ext cx="8437700" cy="477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343"/>
                </a:lnSpc>
              </a:pPr>
              <a:endParaRPr dirty="0" smtClean="0"/>
            </a:p>
            <a:p>
              <a:pPr algn="ctr">
                <a:lnSpc>
                  <a:spcPts val="9343"/>
                </a:lnSpc>
              </a:pPr>
              <a:r>
                <a:rPr lang="en-US" sz="7786" dirty="0" err="1" smtClean="0">
                  <a:solidFill>
                    <a:srgbClr val="FF7A00"/>
                  </a:solidFill>
                  <a:latin typeface="IBM Plex Sans Bold"/>
                </a:rPr>
                <a:t>Malha</a:t>
              </a:r>
              <a:r>
                <a:rPr lang="en-US" sz="7786" dirty="0" smtClean="0">
                  <a:solidFill>
                    <a:srgbClr val="FF7A00"/>
                  </a:solidFill>
                  <a:latin typeface="IBM Plex Sans Bold"/>
                </a:rPr>
                <a:t> </a:t>
              </a:r>
              <a:r>
                <a:rPr lang="en-US" sz="7786" dirty="0" err="1" smtClean="0">
                  <a:solidFill>
                    <a:srgbClr val="FF7A00"/>
                  </a:solidFill>
                  <a:latin typeface="IBM Plex Sans Bold"/>
                </a:rPr>
                <a:t>ferroviária</a:t>
              </a:r>
              <a:endParaRPr lang="en-US" sz="7786" dirty="0">
                <a:solidFill>
                  <a:srgbClr val="FF7A00"/>
                </a:solidFill>
                <a:latin typeface="IBM Plex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40002"/>
              <a:ext cx="8643159" cy="1714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9"/>
                </a:lnSpc>
              </a:pPr>
              <a:endParaRPr/>
            </a:p>
            <a:p>
              <a:pPr>
                <a:lnSpc>
                  <a:spcPts val="3409"/>
                </a:lnSpc>
              </a:pPr>
              <a:endParaRPr/>
            </a:p>
            <a:p>
              <a:pPr>
                <a:lnSpc>
                  <a:spcPts val="3409"/>
                </a:lnSpc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4149404"/>
            <a:ext cx="5130572" cy="7078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9"/>
              </a:lnSpc>
            </a:pPr>
            <a:endParaRPr dirty="0"/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Gestão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da MRS;</a:t>
            </a: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Conecta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as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regiões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com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grandes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produtores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;</a:t>
            </a: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IBM Plex Sans"/>
              </a:rPr>
              <a:t>São Paulo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ao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Rio de Janeiro;</a:t>
            </a: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Acompanha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a Dutra;</a:t>
            </a: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IBM Plex Sans"/>
              </a:rPr>
              <a:t>São 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José dos Campos,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Jacareí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Caçapava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IBM Plex Sans"/>
              </a:rPr>
              <a:t>Taubaté</a:t>
            </a:r>
            <a:r>
              <a:rPr lang="en-US" sz="3000" dirty="0">
                <a:solidFill>
                  <a:srgbClr val="FFFFFF"/>
                </a:solidFill>
                <a:latin typeface="IBM Plex Sans"/>
              </a:rPr>
              <a:t>.</a:t>
            </a:r>
          </a:p>
          <a:p>
            <a:pPr>
              <a:lnSpc>
                <a:spcPts val="3409"/>
              </a:lnSpc>
            </a:pPr>
            <a:endParaRPr lang="en-US" sz="2622" dirty="0" smtClean="0">
              <a:solidFill>
                <a:srgbClr val="FFFFFF"/>
              </a:solidFill>
              <a:latin typeface="IBM Plex Sans"/>
            </a:endParaRPr>
          </a:p>
          <a:p>
            <a:pPr marL="457200" indent="-457200">
              <a:lnSpc>
                <a:spcPts val="3409"/>
              </a:lnSpc>
              <a:buFont typeface="Arial" panose="020B0604020202020204" pitchFamily="34" charset="0"/>
              <a:buChar char="•"/>
            </a:pPr>
            <a:endParaRPr lang="en-US" sz="2622" dirty="0" smtClean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3409"/>
              </a:lnSpc>
            </a:pPr>
            <a:endParaRPr lang="en-US" sz="2622" dirty="0" smtClean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4744700" y="9372607"/>
            <a:ext cx="708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https://www.mrs.com.br/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0326" b="20326"/>
          <a:stretch>
            <a:fillRect/>
          </a:stretch>
        </p:blipFill>
        <p:spPr>
          <a:xfrm>
            <a:off x="15240" y="3390899"/>
            <a:ext cx="11430000" cy="68961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96000" y="1409700"/>
            <a:ext cx="614239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6400" dirty="0" err="1">
                <a:solidFill>
                  <a:srgbClr val="FF7A00"/>
                </a:solidFill>
                <a:latin typeface="IBM Plex Sans Bold"/>
              </a:rPr>
              <a:t>Conclusão</a:t>
            </a:r>
            <a:r>
              <a:rPr lang="en-US" sz="6400" dirty="0">
                <a:solidFill>
                  <a:srgbClr val="FF7A00"/>
                </a:solidFill>
                <a:latin typeface="IBM Plex Sans Bold"/>
              </a:rPr>
              <a:t> </a:t>
            </a:r>
          </a:p>
        </p:txBody>
      </p:sp>
      <p:sp>
        <p:nvSpPr>
          <p:cNvPr id="5" name="Retângulo 4"/>
          <p:cNvSpPr/>
          <p:nvPr/>
        </p:nvSpPr>
        <p:spPr>
          <a:xfrm>
            <a:off x="12039600" y="3696393"/>
            <a:ext cx="62484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Comex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stat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/>
            </a:r>
            <a:br>
              <a:rPr lang="en-US" sz="2800" dirty="0" smtClean="0">
                <a:solidFill>
                  <a:srgbClr val="FFFFFF"/>
                </a:solidFill>
                <a:latin typeface="IBM Plex Sans"/>
              </a:rPr>
            </a:br>
            <a:endParaRPr lang="en-US" sz="2800" dirty="0" smtClean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Cadeia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produtiva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/>
            </a:r>
            <a:br>
              <a:rPr lang="en-US" sz="2800" dirty="0">
                <a:solidFill>
                  <a:srgbClr val="FFFFFF"/>
                </a:solidFill>
                <a:latin typeface="IBM Plex Sans"/>
              </a:rPr>
            </a:br>
            <a:endParaRPr lang="en-US" sz="2800" dirty="0">
              <a:solidFill>
                <a:srgbClr val="FFFFFF"/>
              </a:solidFill>
              <a:latin typeface="IBM Plex Sans"/>
            </a:endParaRPr>
          </a:p>
          <a:p>
            <a:pPr marL="457200" indent="-4572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Processa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 58% de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toda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produção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agropecuária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 do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Brasil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;</a:t>
            </a:r>
            <a:endParaRPr lang="en-US" sz="2800" dirty="0" smtClean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Caçapava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  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é a </a:t>
            </a: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cidade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com  </a:t>
            </a: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maior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peso </a:t>
            </a: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financeiro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de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exportação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 da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RMVale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;</a:t>
            </a:r>
            <a:endParaRPr lang="en-US" sz="2800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3152"/>
              </a:lnSpc>
            </a:pPr>
            <a:endParaRPr lang="en-US" sz="2800" dirty="0" smtClean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Valorização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da </a:t>
            </a:r>
            <a:r>
              <a:rPr lang="en-US" sz="2800" dirty="0" err="1">
                <a:solidFill>
                  <a:srgbClr val="FFFFFF"/>
                </a:solidFill>
                <a:latin typeface="IBM Plex Sans"/>
              </a:rPr>
              <a:t>região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IBM Plex Sans"/>
              </a:rPr>
              <a:t>geográfica</a:t>
            </a:r>
            <a:r>
              <a:rPr lang="en-US" sz="2800" dirty="0">
                <a:solidFill>
                  <a:srgbClr val="FFFFFF"/>
                </a:solidFill>
                <a:latin typeface="IBM Plex Sans"/>
              </a:rPr>
              <a:t>.</a:t>
            </a:r>
            <a:r>
              <a:rPr lang="en-US" sz="2800" dirty="0" smtClean="0">
                <a:solidFill>
                  <a:srgbClr val="FFFFFF"/>
                </a:solidFill>
                <a:latin typeface="IBM Plex Sans"/>
              </a:rPr>
              <a:t/>
            </a:r>
            <a:br>
              <a:rPr lang="en-US" sz="2800" dirty="0" smtClean="0">
                <a:solidFill>
                  <a:srgbClr val="FFFFFF"/>
                </a:solidFill>
                <a:latin typeface="IBM Plex Sans"/>
              </a:rPr>
            </a:b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3152"/>
              </a:lnSpc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3152"/>
              </a:lnSpc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>
              <a:lnSpc>
                <a:spcPts val="3152"/>
              </a:lnSpc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  <a:p>
            <a:pPr marL="342900" indent="-342900">
              <a:lnSpc>
                <a:spcPts val="3152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FFFFFF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662" b="27264"/>
          <a:stretch>
            <a:fillRect/>
          </a:stretch>
        </p:blipFill>
        <p:spPr>
          <a:xfrm>
            <a:off x="0" y="4304037"/>
            <a:ext cx="18288000" cy="5982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0326" b="20326"/>
          <a:stretch>
            <a:fillRect/>
          </a:stretch>
        </p:blipFill>
        <p:spPr>
          <a:xfrm>
            <a:off x="89680" y="3996909"/>
            <a:ext cx="1848907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63021" y="1746815"/>
            <a:ext cx="6142391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6400">
                <a:solidFill>
                  <a:srgbClr val="FF7A00"/>
                </a:solidFill>
                <a:latin typeface="IBM Plex Sans Bold"/>
              </a:rPr>
              <a:t>Agradecimento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66025"/>
            <a:ext cx="614239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IBM Plex Sans Bold"/>
              </a:rPr>
              <a:t>Sumário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560096" cy="1028700"/>
            <a:chOff x="0" y="0"/>
            <a:chExt cx="189465" cy="34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465" cy="347980"/>
            </a:xfrm>
            <a:custGeom>
              <a:avLst/>
              <a:gdLst/>
              <a:ahLst/>
              <a:cxnLst/>
              <a:rect l="l" t="t" r="r" b="b"/>
              <a:pathLst>
                <a:path w="189465" h="347980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F7A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05175" y="2439800"/>
            <a:ext cx="8721267" cy="362373"/>
            <a:chOff x="0" y="0"/>
            <a:chExt cx="11628355" cy="483164"/>
          </a:xfrm>
        </p:grpSpPr>
        <p:sp>
          <p:nvSpPr>
            <p:cNvPr id="7" name="TextBox 7"/>
            <p:cNvSpPr txBox="1"/>
            <p:nvPr/>
          </p:nvSpPr>
          <p:spPr>
            <a:xfrm>
              <a:off x="2862464" y="-41981"/>
              <a:ext cx="876589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IBM Plex Sans"/>
                </a:rPr>
                <a:t>Introdução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7A00"/>
                  </a:solidFill>
                  <a:latin typeface="IBM Plex Sans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06380" y="3657980"/>
            <a:ext cx="8721267" cy="405111"/>
            <a:chOff x="0" y="-41981"/>
            <a:chExt cx="11628355" cy="5401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7A00"/>
                  </a:solidFill>
                  <a:latin typeface="IBM Plex Sans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862464" y="-41981"/>
              <a:ext cx="8765891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 smtClean="0">
                  <a:solidFill>
                    <a:srgbClr val="FFFFFF"/>
                  </a:solidFill>
                  <a:latin typeface="IBM Plex Sans"/>
                </a:rPr>
                <a:t>Cadeia</a:t>
              </a:r>
              <a:r>
                <a:rPr lang="en-US" sz="2400" dirty="0" smtClean="0">
                  <a:solidFill>
                    <a:srgbClr val="FFFFFF"/>
                  </a:solidFill>
                  <a:latin typeface="IBM Plex Sans"/>
                </a:rPr>
                <a:t> de </a:t>
              </a:r>
              <a:r>
                <a:rPr lang="en-US" sz="2400" dirty="0" err="1" smtClean="0">
                  <a:solidFill>
                    <a:srgbClr val="FFFFFF"/>
                  </a:solidFill>
                  <a:latin typeface="IBM Plex Sans"/>
                </a:rPr>
                <a:t>produtividade</a:t>
              </a:r>
              <a:endParaRPr lang="en-US" sz="2400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906380" y="4759027"/>
            <a:ext cx="8722472" cy="405111"/>
            <a:chOff x="0" y="-41981"/>
            <a:chExt cx="11629962" cy="5401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7A00"/>
                  </a:solidFill>
                  <a:latin typeface="IBM Plex Sans Bold"/>
                </a:rPr>
                <a:t>03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864071" y="-41981"/>
              <a:ext cx="8765891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FFFFF"/>
                  </a:solidFill>
                  <a:latin typeface="IBM Plex Sans"/>
                </a:rPr>
                <a:t>Produtos</a:t>
              </a:r>
              <a:r>
                <a:rPr lang="en-US" sz="2400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00" dirty="0" err="1" smtClean="0">
                  <a:solidFill>
                    <a:srgbClr val="FFFFFF"/>
                  </a:solidFill>
                  <a:latin typeface="IBM Plex Sans"/>
                </a:rPr>
                <a:t>exportados</a:t>
              </a:r>
              <a:r>
                <a:rPr lang="en-US" sz="2400" dirty="0" smtClean="0">
                  <a:solidFill>
                    <a:srgbClr val="FFFFFF"/>
                  </a:solidFill>
                  <a:latin typeface="IBM Plex Sans"/>
                </a:rPr>
                <a:t>  </a:t>
              </a:r>
              <a:endParaRPr lang="en-US" sz="2400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07585" y="5905822"/>
            <a:ext cx="8721267" cy="405111"/>
            <a:chOff x="0" y="-41981"/>
            <a:chExt cx="11628355" cy="5401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7A00"/>
                  </a:solidFill>
                  <a:latin typeface="IBM Plex Sans Bold"/>
                </a:rPr>
                <a:t>04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862464" y="-41981"/>
              <a:ext cx="8765891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 smtClean="0">
                  <a:solidFill>
                    <a:srgbClr val="FFFFFF"/>
                  </a:solidFill>
                  <a:latin typeface="IBM Plex Sans"/>
                </a:rPr>
                <a:t>Produto</a:t>
              </a:r>
              <a:r>
                <a:rPr lang="en-US" sz="2400" dirty="0" err="1" smtClean="0">
                  <a:solidFill>
                    <a:srgbClr val="FFFFFF"/>
                  </a:solidFill>
                  <a:latin typeface="IBM Plex Sans"/>
                </a:rPr>
                <a:t>s</a:t>
              </a:r>
              <a:r>
                <a:rPr lang="en-US" sz="2400" dirty="0" smtClean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00" dirty="0" err="1" smtClean="0">
                  <a:solidFill>
                    <a:srgbClr val="FFFFFF"/>
                  </a:solidFill>
                  <a:latin typeface="IBM Plex Sans"/>
                </a:rPr>
                <a:t>importados</a:t>
              </a:r>
              <a:endParaRPr lang="en-US" sz="2400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05175" y="7166509"/>
            <a:ext cx="8721265" cy="409041"/>
            <a:chOff x="0" y="-62224"/>
            <a:chExt cx="11628353" cy="54538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1981"/>
              <a:ext cx="153740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7A00"/>
                  </a:solidFill>
                  <a:latin typeface="IBM Plex Sans Bold"/>
                </a:rPr>
                <a:t>05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62462" y="-62224"/>
              <a:ext cx="876589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 err="1">
                  <a:solidFill>
                    <a:srgbClr val="FFFFFF"/>
                  </a:solidFill>
                  <a:latin typeface="IBM Plex Sans"/>
                </a:rPr>
                <a:t>Transporte</a:t>
              </a:r>
              <a:r>
                <a:rPr lang="en-US" sz="2400" dirty="0">
                  <a:solidFill>
                    <a:srgbClr val="FFFFFF"/>
                  </a:solidFill>
                  <a:latin typeface="IBM Plex Sans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IBM Plex Sans"/>
                </a:rPr>
                <a:t>Rotas</a:t>
              </a:r>
              <a:r>
                <a:rPr lang="en-US" sz="2400" dirty="0">
                  <a:solidFill>
                    <a:srgbClr val="FFFFFF"/>
                  </a:solidFill>
                  <a:latin typeface="IBM Plex Sans"/>
                </a:rPr>
                <a:t> 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9273521" y="3241791"/>
            <a:ext cx="8352920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9274726" y="4518177"/>
            <a:ext cx="8352920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9274726" y="5596650"/>
            <a:ext cx="8354125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9274726" y="6729684"/>
            <a:ext cx="8354125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Retângulo 24"/>
          <p:cNvSpPr/>
          <p:nvPr/>
        </p:nvSpPr>
        <p:spPr>
          <a:xfrm>
            <a:off x="9601200" y="8328486"/>
            <a:ext cx="553357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FF7A00"/>
                </a:solidFill>
                <a:latin typeface="IBM Plex Sans Bold"/>
              </a:rPr>
              <a:t>06</a:t>
            </a:r>
          </a:p>
        </p:txBody>
      </p:sp>
      <p:sp>
        <p:nvSpPr>
          <p:cNvPr id="26" name="AutoShape 24"/>
          <p:cNvSpPr/>
          <p:nvPr/>
        </p:nvSpPr>
        <p:spPr>
          <a:xfrm>
            <a:off x="9273521" y="7862718"/>
            <a:ext cx="8352920" cy="23982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Retângulo 26"/>
          <p:cNvSpPr/>
          <p:nvPr/>
        </p:nvSpPr>
        <p:spPr>
          <a:xfrm>
            <a:off x="16000674" y="8293049"/>
            <a:ext cx="1625766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IBM Plex Sans"/>
              </a:rPr>
              <a:t>Conclusão</a:t>
            </a:r>
            <a:endParaRPr lang="en-US" sz="2400" dirty="0">
              <a:solidFill>
                <a:srgbClr val="FFFFFF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52242"/>
            <a:ext cx="551921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304661" y="9258300"/>
            <a:ext cx="560096" cy="1028700"/>
            <a:chOff x="0" y="0"/>
            <a:chExt cx="189465" cy="347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465" cy="347980"/>
            </a:xfrm>
            <a:custGeom>
              <a:avLst/>
              <a:gdLst/>
              <a:ahLst/>
              <a:cxnLst/>
              <a:rect l="l" t="t" r="r" b="b"/>
              <a:pathLst>
                <a:path w="189465" h="347980">
                  <a:moveTo>
                    <a:pt x="0" y="0"/>
                  </a:moveTo>
                  <a:lnTo>
                    <a:pt x="189465" y="0"/>
                  </a:lnTo>
                  <a:lnTo>
                    <a:pt x="189465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F7A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52194" y="3571687"/>
            <a:ext cx="6544667" cy="971550"/>
            <a:chOff x="63377" y="1081394"/>
            <a:chExt cx="8726224" cy="1295400"/>
          </a:xfrm>
        </p:grpSpPr>
        <p:sp>
          <p:nvSpPr>
            <p:cNvPr id="6" name="TextBox 6"/>
            <p:cNvSpPr txBox="1"/>
            <p:nvPr/>
          </p:nvSpPr>
          <p:spPr>
            <a:xfrm>
              <a:off x="715391" y="1081394"/>
              <a:ext cx="8074210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dirty="0" err="1">
                  <a:solidFill>
                    <a:srgbClr val="FF7A00"/>
                  </a:solidFill>
                  <a:latin typeface="IBM Plex Sans Bold"/>
                </a:rPr>
                <a:t>Cidades</a:t>
              </a:r>
              <a:r>
                <a:rPr lang="en-US" sz="6400" dirty="0">
                  <a:solidFill>
                    <a:srgbClr val="FF7A00"/>
                  </a:solidFill>
                  <a:latin typeface="IBM Plex Sans Bold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3377" y="1553815"/>
              <a:ext cx="7947455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 lang="en-US" sz="2800" spc="-28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331762" y="3424988"/>
            <a:ext cx="6599231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331762" y="4875776"/>
            <a:ext cx="6599231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331762" y="6278939"/>
            <a:ext cx="6599231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331762" y="7567802"/>
            <a:ext cx="6599231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9331762" y="2627291"/>
            <a:ext cx="6599231" cy="426297"/>
            <a:chOff x="0" y="0"/>
            <a:chExt cx="8798975" cy="568396"/>
          </a:xfrm>
        </p:grpSpPr>
        <p:sp>
          <p:nvSpPr>
            <p:cNvPr id="13" name="TextBox 13"/>
            <p:cNvSpPr txBox="1"/>
            <p:nvPr/>
          </p:nvSpPr>
          <p:spPr>
            <a:xfrm>
              <a:off x="1858869" y="-57150"/>
              <a:ext cx="694010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IBM Plex Sans"/>
                </a:rPr>
                <a:t>Caçapava 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6" name="Group 16"/>
          <p:cNvGrpSpPr/>
          <p:nvPr/>
        </p:nvGrpSpPr>
        <p:grpSpPr>
          <a:xfrm>
            <a:off x="9331762" y="5426122"/>
            <a:ext cx="6599231" cy="426297"/>
            <a:chOff x="0" y="0"/>
            <a:chExt cx="8798975" cy="568396"/>
          </a:xfrm>
        </p:grpSpPr>
        <p:sp>
          <p:nvSpPr>
            <p:cNvPr id="17" name="TextBox 17"/>
            <p:cNvSpPr txBox="1"/>
            <p:nvPr/>
          </p:nvSpPr>
          <p:spPr>
            <a:xfrm>
              <a:off x="1858869" y="-66675"/>
              <a:ext cx="6940106" cy="620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4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Arimo"/>
                </a:rPr>
                <a:t>São Sebastião 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9331762" y="4032484"/>
            <a:ext cx="6599231" cy="426297"/>
            <a:chOff x="0" y="0"/>
            <a:chExt cx="8798975" cy="568396"/>
          </a:xfrm>
        </p:grpSpPr>
        <p:sp>
          <p:nvSpPr>
            <p:cNvPr id="21" name="TextBox 21"/>
            <p:cNvSpPr txBox="1"/>
            <p:nvPr/>
          </p:nvSpPr>
          <p:spPr>
            <a:xfrm>
              <a:off x="1858869" y="-66675"/>
              <a:ext cx="6940106" cy="620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4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Arimo"/>
                </a:rPr>
                <a:t>Taubaté 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9331762" y="6714984"/>
            <a:ext cx="6599231" cy="426297"/>
            <a:chOff x="0" y="0"/>
            <a:chExt cx="8798975" cy="568396"/>
          </a:xfrm>
        </p:grpSpPr>
        <p:sp>
          <p:nvSpPr>
            <p:cNvPr id="25" name="TextBox 25"/>
            <p:cNvSpPr txBox="1"/>
            <p:nvPr/>
          </p:nvSpPr>
          <p:spPr>
            <a:xfrm>
              <a:off x="1858869" y="-66675"/>
              <a:ext cx="6940106" cy="620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4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Arimo"/>
                </a:rPr>
                <a:t>Jacareí 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9331762" y="8003847"/>
            <a:ext cx="6599231" cy="426297"/>
            <a:chOff x="0" y="0"/>
            <a:chExt cx="8798975" cy="568396"/>
          </a:xfrm>
        </p:grpSpPr>
        <p:sp>
          <p:nvSpPr>
            <p:cNvPr id="29" name="TextBox 29"/>
            <p:cNvSpPr txBox="1"/>
            <p:nvPr/>
          </p:nvSpPr>
          <p:spPr>
            <a:xfrm>
              <a:off x="1858869" y="-66675"/>
              <a:ext cx="6940106" cy="620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4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Arimo"/>
                </a:rPr>
                <a:t>Guaratinguetá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9331762" y="1362794"/>
            <a:ext cx="6599231" cy="426297"/>
            <a:chOff x="0" y="0"/>
            <a:chExt cx="8798975" cy="568396"/>
          </a:xfrm>
        </p:grpSpPr>
        <p:sp>
          <p:nvSpPr>
            <p:cNvPr id="33" name="TextBox 33"/>
            <p:cNvSpPr txBox="1"/>
            <p:nvPr/>
          </p:nvSpPr>
          <p:spPr>
            <a:xfrm>
              <a:off x="1858869" y="-66675"/>
              <a:ext cx="6940106" cy="620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4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Arimo"/>
                </a:rPr>
                <a:t>São José dos Campos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6" name="AutoShape 36"/>
          <p:cNvSpPr/>
          <p:nvPr/>
        </p:nvSpPr>
        <p:spPr>
          <a:xfrm>
            <a:off x="9331762" y="2208191"/>
            <a:ext cx="6599231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7" name="Group 37"/>
          <p:cNvGrpSpPr/>
          <p:nvPr/>
        </p:nvGrpSpPr>
        <p:grpSpPr>
          <a:xfrm>
            <a:off x="9331762" y="9045152"/>
            <a:ext cx="6599231" cy="426297"/>
            <a:chOff x="0" y="0"/>
            <a:chExt cx="8798975" cy="568396"/>
          </a:xfrm>
        </p:grpSpPr>
        <p:sp>
          <p:nvSpPr>
            <p:cNvPr id="38" name="TextBox 38"/>
            <p:cNvSpPr txBox="1"/>
            <p:nvPr/>
          </p:nvSpPr>
          <p:spPr>
            <a:xfrm>
              <a:off x="1858869" y="-66675"/>
              <a:ext cx="6940106" cy="620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4"/>
                </a:lnSpc>
                <a:spcBef>
                  <a:spcPct val="0"/>
                </a:spcBef>
              </a:pPr>
              <a:r>
                <a:rPr lang="en-US" sz="2775">
                  <a:solidFill>
                    <a:srgbClr val="FFFFFF"/>
                  </a:solidFill>
                  <a:latin typeface="Arimo"/>
                </a:rPr>
                <a:t>Ilhabela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0" y="33302"/>
              <a:ext cx="501791" cy="501791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0" y="1913890"/>
                    </a:lnTo>
                    <a:lnTo>
                      <a:pt x="1913890" y="1913890"/>
                    </a:lnTo>
                    <a:lnTo>
                      <a:pt x="1913890" y="0"/>
                    </a:lnTo>
                    <a:lnTo>
                      <a:pt x="0" y="0"/>
                    </a:lnTo>
                    <a:close/>
                    <a:moveTo>
                      <a:pt x="1852930" y="1852930"/>
                    </a:moveTo>
                    <a:lnTo>
                      <a:pt x="59690" y="1852930"/>
                    </a:lnTo>
                    <a:lnTo>
                      <a:pt x="59690" y="59690"/>
                    </a:lnTo>
                    <a:lnTo>
                      <a:pt x="1852930" y="59690"/>
                    </a:lnTo>
                    <a:lnTo>
                      <a:pt x="1852930" y="18529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41" name="AutoShape 41"/>
          <p:cNvSpPr/>
          <p:nvPr/>
        </p:nvSpPr>
        <p:spPr>
          <a:xfrm>
            <a:off x="9331762" y="8706369"/>
            <a:ext cx="6599231" cy="0"/>
          </a:xfrm>
          <a:prstGeom prst="line">
            <a:avLst/>
          </a:prstGeom>
          <a:ln w="9525" cap="rnd">
            <a:solidFill>
              <a:srgbClr val="B4B4B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4696432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70"/>
              </a:lnSpc>
            </a:pPr>
            <a:r>
              <a:rPr lang="en-US" sz="7475" dirty="0" err="1">
                <a:solidFill>
                  <a:srgbClr val="FF7A00"/>
                </a:solidFill>
                <a:latin typeface="IBM Plex Sans Bold"/>
              </a:rPr>
              <a:t>Cadeia</a:t>
            </a:r>
            <a:r>
              <a:rPr lang="en-US" sz="7475" dirty="0">
                <a:solidFill>
                  <a:srgbClr val="FF7A00"/>
                </a:solidFill>
                <a:latin typeface="IBM Plex Sans Bold"/>
              </a:rPr>
              <a:t> </a:t>
            </a:r>
            <a:r>
              <a:rPr lang="en-US" sz="7475" dirty="0" err="1">
                <a:solidFill>
                  <a:srgbClr val="FF7A00"/>
                </a:solidFill>
                <a:latin typeface="IBM Plex Sans Bold"/>
              </a:rPr>
              <a:t>produtiva</a:t>
            </a:r>
            <a:r>
              <a:rPr lang="en-US" sz="7475" dirty="0">
                <a:solidFill>
                  <a:srgbClr val="FF7A00"/>
                </a:solidFill>
                <a:latin typeface="IBM Plex Sans Bold"/>
              </a:rPr>
              <a:t>: Alimentos e </a:t>
            </a:r>
            <a:r>
              <a:rPr lang="en-US" sz="7475" dirty="0" err="1">
                <a:solidFill>
                  <a:srgbClr val="FF7A00"/>
                </a:solidFill>
                <a:latin typeface="IBM Plex Sans Bold"/>
              </a:rPr>
              <a:t>bebidas</a:t>
            </a:r>
            <a:endParaRPr lang="en-US" sz="7475" dirty="0">
              <a:solidFill>
                <a:srgbClr val="FF7A00"/>
              </a:solidFill>
              <a:latin typeface="IBM Plex Sa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790467" y="6950942"/>
            <a:ext cx="1880912" cy="813443"/>
            <a:chOff x="0" y="0"/>
            <a:chExt cx="2507883" cy="1084591"/>
          </a:xfrm>
        </p:grpSpPr>
        <p:sp>
          <p:nvSpPr>
            <p:cNvPr id="4" name="TextBox 4"/>
            <p:cNvSpPr txBox="1"/>
            <p:nvPr/>
          </p:nvSpPr>
          <p:spPr>
            <a:xfrm>
              <a:off x="0" y="19050"/>
              <a:ext cx="2507883" cy="445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</a:pPr>
              <a:r>
                <a:rPr lang="en-US" sz="2330">
                  <a:solidFill>
                    <a:srgbClr val="FFFFFF"/>
                  </a:solidFill>
                  <a:latin typeface="IBM Plex Sans Bold"/>
                </a:rPr>
                <a:t>FAZENDA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4812"/>
              <a:ext cx="2507883" cy="222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0"/>
                </a:lnSpc>
              </a:pPr>
              <a:r>
                <a:rPr lang="en-US" sz="1092">
                  <a:solidFill>
                    <a:srgbClr val="FFFFFF"/>
                  </a:solidFill>
                  <a:latin typeface="IBM Plex Sans"/>
                </a:rPr>
                <a:t>Criação ou produção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065189" y="6264909"/>
            <a:ext cx="23101331" cy="203357"/>
            <a:chOff x="0" y="0"/>
            <a:chExt cx="30801774" cy="271142"/>
          </a:xfrm>
        </p:grpSpPr>
        <p:sp>
          <p:nvSpPr>
            <p:cNvPr id="7" name="AutoShape 7"/>
            <p:cNvSpPr/>
            <p:nvPr/>
          </p:nvSpPr>
          <p:spPr>
            <a:xfrm>
              <a:off x="0" y="135571"/>
              <a:ext cx="30801774" cy="0"/>
            </a:xfrm>
            <a:prstGeom prst="line">
              <a:avLst/>
            </a:prstGeom>
            <a:ln w="12700" cap="rnd">
              <a:solidFill>
                <a:srgbClr val="B4B4B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17122694" y="8609"/>
              <a:ext cx="245742" cy="24574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A0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235466" y="0"/>
              <a:ext cx="245742" cy="24574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A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0566308" y="8609"/>
              <a:ext cx="245742" cy="24574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A0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3679080" y="12700"/>
              <a:ext cx="245742" cy="24574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A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4009922" y="25400"/>
              <a:ext cx="245742" cy="24574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7A00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5313421" y="6950942"/>
            <a:ext cx="1880912" cy="813443"/>
            <a:chOff x="0" y="0"/>
            <a:chExt cx="2507883" cy="108459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9050"/>
              <a:ext cx="2507883" cy="445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"/>
                </a:lnSpc>
              </a:pPr>
              <a:r>
                <a:rPr lang="en-US" sz="2330">
                  <a:solidFill>
                    <a:srgbClr val="FFFFFF"/>
                  </a:solidFill>
                  <a:latin typeface="IBM Plex Sans Bold"/>
                </a:rPr>
                <a:t>INDÚSTRIA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34812"/>
              <a:ext cx="2507883" cy="222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0"/>
                </a:lnSpc>
              </a:pPr>
              <a:r>
                <a:rPr lang="en-US" sz="1092">
                  <a:solidFill>
                    <a:srgbClr val="FFFFFF"/>
                  </a:solidFill>
                  <a:latin typeface="IBM Plex Sans"/>
                </a:rPr>
                <a:t>Processamento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32508" y="6950942"/>
            <a:ext cx="2582711" cy="748772"/>
            <a:chOff x="0" y="0"/>
            <a:chExt cx="3443614" cy="99836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525"/>
              <a:ext cx="3443614" cy="418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9"/>
                </a:lnSpc>
              </a:pPr>
              <a:r>
                <a:rPr lang="en-US" sz="2145">
                  <a:solidFill>
                    <a:srgbClr val="FFFFFF"/>
                  </a:solidFill>
                  <a:latin typeface="IBM Plex Sans Bold"/>
                </a:rPr>
                <a:t> TRANSPORTE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83585"/>
              <a:ext cx="3443614" cy="20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7"/>
                </a:lnSpc>
              </a:pPr>
              <a:r>
                <a:rPr lang="en-US" sz="1005">
                  <a:solidFill>
                    <a:srgbClr val="FFFFFF"/>
                  </a:solidFill>
                  <a:latin typeface="IBM Plex Sans"/>
                </a:rPr>
                <a:t>Distribuição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15219" y="6950942"/>
            <a:ext cx="2582711" cy="748772"/>
            <a:chOff x="0" y="0"/>
            <a:chExt cx="3443614" cy="99836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525"/>
              <a:ext cx="3443614" cy="418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9"/>
                </a:lnSpc>
              </a:pPr>
              <a:r>
                <a:rPr lang="en-US" sz="2145">
                  <a:solidFill>
                    <a:srgbClr val="FFFFFF"/>
                  </a:solidFill>
                  <a:latin typeface="IBM Plex Sans Bold"/>
                </a:rPr>
                <a:t>VAREJO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83585"/>
              <a:ext cx="3443614" cy="20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7"/>
                </a:lnSpc>
              </a:pPr>
              <a:r>
                <a:rPr lang="en-US" sz="1005">
                  <a:solidFill>
                    <a:srgbClr val="FFFFFF"/>
                  </a:solidFill>
                  <a:latin typeface="IBM Plex Sans"/>
                </a:rPr>
                <a:t>Vendas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28876" y="6950942"/>
            <a:ext cx="2582711" cy="1042495"/>
            <a:chOff x="0" y="0"/>
            <a:chExt cx="3443614" cy="1389993"/>
          </a:xfrm>
        </p:grpSpPr>
        <p:sp>
          <p:nvSpPr>
            <p:cNvPr id="28" name="TextBox 28"/>
            <p:cNvSpPr txBox="1"/>
            <p:nvPr/>
          </p:nvSpPr>
          <p:spPr>
            <a:xfrm>
              <a:off x="0" y="9525"/>
              <a:ext cx="3443614" cy="810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9"/>
                </a:lnSpc>
              </a:pPr>
              <a:r>
                <a:rPr lang="en-US" sz="2145">
                  <a:solidFill>
                    <a:srgbClr val="FFFFFF"/>
                  </a:solidFill>
                  <a:latin typeface="IBM Plex Sans Bold"/>
                </a:rPr>
                <a:t>CONSUMIDOR FINAL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975215"/>
              <a:ext cx="3443614" cy="20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7"/>
                </a:lnSpc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3276454" y="4849415"/>
            <a:ext cx="908937" cy="92971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5820082" y="4911543"/>
            <a:ext cx="867590" cy="86759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626793" y="4949477"/>
            <a:ext cx="994141" cy="829656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802051" y="4949477"/>
            <a:ext cx="904524" cy="86778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3482979" y="4883260"/>
            <a:ext cx="1274504" cy="862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662" b="27264"/>
          <a:stretch>
            <a:fillRect/>
          </a:stretch>
        </p:blipFill>
        <p:spPr>
          <a:xfrm>
            <a:off x="0" y="4304037"/>
            <a:ext cx="18288000" cy="59829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0326" b="20326"/>
          <a:stretch>
            <a:fillRect/>
          </a:stretch>
        </p:blipFill>
        <p:spPr>
          <a:xfrm>
            <a:off x="89680" y="3996909"/>
            <a:ext cx="1848907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81316" y="1563675"/>
            <a:ext cx="8305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680"/>
              </a:lnSpc>
            </a:pPr>
            <a:r>
              <a:rPr lang="en-US" sz="6400" dirty="0" err="1" smtClean="0">
                <a:solidFill>
                  <a:srgbClr val="FF7A00"/>
                </a:solidFill>
                <a:latin typeface="IBM Plex Sans Bold"/>
              </a:rPr>
              <a:t>Produtos</a:t>
            </a:r>
            <a:r>
              <a:rPr lang="en-US" sz="6400" dirty="0" smtClean="0">
                <a:solidFill>
                  <a:srgbClr val="FF7A00"/>
                </a:solidFill>
                <a:latin typeface="IBM Plex Sans Bold"/>
              </a:rPr>
              <a:t> </a:t>
            </a:r>
            <a:r>
              <a:rPr lang="en-US" sz="6400" dirty="0" err="1" smtClean="0">
                <a:solidFill>
                  <a:srgbClr val="FF7A00"/>
                </a:solidFill>
                <a:latin typeface="IBM Plex Sans Bold"/>
              </a:rPr>
              <a:t>e</a:t>
            </a:r>
            <a:r>
              <a:rPr lang="en-US" sz="6400" dirty="0" err="1" smtClean="0">
                <a:solidFill>
                  <a:srgbClr val="FF7A00"/>
                </a:solidFill>
                <a:latin typeface="IBM Plex Sans Bold"/>
              </a:rPr>
              <a:t>xportados</a:t>
            </a:r>
            <a:endParaRPr lang="en-US" sz="6400" dirty="0">
              <a:solidFill>
                <a:srgbClr val="FF7A00"/>
              </a:solidFill>
              <a:latin typeface="IBM Plex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16" b="1643"/>
          <a:stretch>
            <a:fillRect/>
          </a:stretch>
        </p:blipFill>
        <p:spPr>
          <a:xfrm>
            <a:off x="1570848" y="3182821"/>
            <a:ext cx="15146305" cy="607547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640"/>
                </a:lnSpc>
              </a:pPr>
              <a:r>
                <a:rPr lang="en-US" sz="7200" dirty="0">
                  <a:solidFill>
                    <a:srgbClr val="FF7A00"/>
                  </a:solidFill>
                  <a:latin typeface="IBM Plex Sans Bold"/>
                </a:rPr>
                <a:t>São José dos Campos - SP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sp>
        <p:nvSpPr>
          <p:cNvPr id="7" name="Retângulo 6"/>
          <p:cNvSpPr/>
          <p:nvPr/>
        </p:nvSpPr>
        <p:spPr>
          <a:xfrm>
            <a:off x="12995413" y="9258300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0098" b="40098"/>
          <a:stretch>
            <a:fillRect/>
          </a:stretch>
        </p:blipFill>
        <p:spPr>
          <a:xfrm>
            <a:off x="1423223" y="2640491"/>
            <a:ext cx="15441555" cy="66178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9490" y="2640491"/>
            <a:ext cx="16279810" cy="661780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 Taubaté - SP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sp>
        <p:nvSpPr>
          <p:cNvPr id="7" name="Retângulo 6"/>
          <p:cNvSpPr/>
          <p:nvPr/>
        </p:nvSpPr>
        <p:spPr>
          <a:xfrm>
            <a:off x="13563600" y="9302320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3223" y="2640491"/>
            <a:ext cx="15441555" cy="66178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71516" y="1314513"/>
            <a:ext cx="11544968" cy="1868308"/>
            <a:chOff x="0" y="0"/>
            <a:chExt cx="15393290" cy="249107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5393290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FF7A00"/>
                  </a:solidFill>
                  <a:latin typeface="IBM Plex Sans Bold"/>
                </a:rPr>
                <a:t>Caçapava - SP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56382"/>
              <a:ext cx="14260811" cy="520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2"/>
                </a:lnSpc>
              </a:pPr>
              <a:endParaRPr/>
            </a:p>
          </p:txBody>
        </p:sp>
      </p:grpSp>
      <p:sp>
        <p:nvSpPr>
          <p:cNvPr id="6" name="Retângulo 5"/>
          <p:cNvSpPr/>
          <p:nvPr/>
        </p:nvSpPr>
        <p:spPr>
          <a:xfrm>
            <a:off x="13182600" y="9304237"/>
            <a:ext cx="384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http://comexstat.mdic.gov.br/pt/home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386</Words>
  <Application>Microsoft Office PowerPoint</Application>
  <PresentationFormat>Personalizar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IBM Plex Sans</vt:lpstr>
      <vt:lpstr>IBM Plex Sans Bold</vt:lpstr>
      <vt:lpstr>Arial</vt:lpstr>
      <vt:lpstr>Arimo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Alimentos e bebidas</dc:title>
  <dc:creator>Aluno</dc:creator>
  <cp:lastModifiedBy>Aluno</cp:lastModifiedBy>
  <cp:revision>9</cp:revision>
  <dcterms:created xsi:type="dcterms:W3CDTF">2006-08-16T00:00:00Z</dcterms:created>
  <dcterms:modified xsi:type="dcterms:W3CDTF">2022-09-14T23:31:13Z</dcterms:modified>
  <dc:identifier>DAFMDjPHn3I</dc:identifier>
</cp:coreProperties>
</file>